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Raleway SemiBold"/>
      <p:regular r:id="rId39"/>
      <p:bold r:id="rId40"/>
      <p:italic r:id="rId41"/>
      <p:boldItalic r:id="rId42"/>
    </p:embeddedFont>
    <p:embeddedFont>
      <p:font typeface="Raleway ExtraBold"/>
      <p:bold r:id="rId43"/>
      <p:boldItalic r:id="rId44"/>
    </p:embeddedFont>
    <p:embeddedFont>
      <p:font typeface="Raleway Black"/>
      <p:bold r:id="rId45"/>
      <p:boldItalic r:id="rId46"/>
    </p:embeddedFont>
    <p:embeddedFont>
      <p:font typeface="Raleway Medium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jZe+s/7uYg1vu+mg5AXBGHfwC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SemiBold-bold.fntdata"/><Relationship Id="rId42" Type="http://schemas.openxmlformats.org/officeDocument/2006/relationships/font" Target="fonts/RalewaySemiBold-boldItalic.fntdata"/><Relationship Id="rId41" Type="http://schemas.openxmlformats.org/officeDocument/2006/relationships/font" Target="fonts/RalewaySemiBold-italic.fntdata"/><Relationship Id="rId44" Type="http://schemas.openxmlformats.org/officeDocument/2006/relationships/font" Target="fonts/RalewayExtraBold-boldItalic.fntdata"/><Relationship Id="rId43" Type="http://schemas.openxmlformats.org/officeDocument/2006/relationships/font" Target="fonts/RalewayExtraBold-bold.fntdata"/><Relationship Id="rId46" Type="http://schemas.openxmlformats.org/officeDocument/2006/relationships/font" Target="fonts/RalewayBlack-boldItalic.fntdata"/><Relationship Id="rId45" Type="http://schemas.openxmlformats.org/officeDocument/2006/relationships/font" Target="fonts/RalewayBlack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Medium-bold.fntdata"/><Relationship Id="rId47" Type="http://schemas.openxmlformats.org/officeDocument/2006/relationships/font" Target="fonts/RalewayMedium-regular.fntdata"/><Relationship Id="rId49" Type="http://schemas.openxmlformats.org/officeDocument/2006/relationships/font" Target="fonts/Raleway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aleway-regular.fntdata"/><Relationship Id="rId34" Type="http://schemas.openxmlformats.org/officeDocument/2006/relationships/slide" Target="slides/slide30.xml"/><Relationship Id="rId37" Type="http://schemas.openxmlformats.org/officeDocument/2006/relationships/font" Target="fonts/Raleway-italic.fntdata"/><Relationship Id="rId36" Type="http://schemas.openxmlformats.org/officeDocument/2006/relationships/font" Target="fonts/Raleway-bold.fntdata"/><Relationship Id="rId39" Type="http://schemas.openxmlformats.org/officeDocument/2006/relationships/font" Target="fonts/RalewaySemiBold-regular.fntdata"/><Relationship Id="rId38" Type="http://schemas.openxmlformats.org/officeDocument/2006/relationships/font" Target="fonts/Raleway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RalewayMedium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f21fb9e8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ff21fb9e81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f21fb9e8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ff21fb9e81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f21fb9e81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f21fb9e8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f21fb9e8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ff21fb9e81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f21fb9e8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ff21fb9e81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f21fb9e8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ff21fb9e81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f21fb9e8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ff21fb9e81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f21fb9e81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f21fb9e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f21fb9e8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ff21fb9e81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f21fb9e8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ff21fb9e81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f21fb9e8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f21fb9e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f21fb9e8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ff21fb9e81_0_2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f21fb9e8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ff21fb9e81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f21fb9e8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ff21fb9e81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f21fb9e8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ff21fb9e81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ff21fb9e8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ff21fb9e81_0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ff21fb9e81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ff21fb9e81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f21fb9e8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ff21fb9e81_0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f21fb9e81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ff21fb9e81_0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ff21fb9e81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ff21fb9e81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ff21fb9e8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ff21fb9e81_0_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f21fb9e81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f21fb9e8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ff21fb9e81_0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ff21fb9e81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f21fb9e8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ff21fb9e81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f21fb9e8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ff21fb9e81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f21fb9e81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f21fb9e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f21fb9e8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ff21fb9e81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f21fb9e8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ff21fb9e81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8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Relationship Id="rId4" Type="http://schemas.openxmlformats.org/officeDocument/2006/relationships/image" Target="../media/image55.png"/><Relationship Id="rId5" Type="http://schemas.openxmlformats.org/officeDocument/2006/relationships/image" Target="../media/image2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55.png"/><Relationship Id="rId5" Type="http://schemas.openxmlformats.org/officeDocument/2006/relationships/image" Target="../media/image2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55.png"/><Relationship Id="rId5" Type="http://schemas.openxmlformats.org/officeDocument/2006/relationships/image" Target="../media/image2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55.png"/><Relationship Id="rId5" Type="http://schemas.openxmlformats.org/officeDocument/2006/relationships/image" Target="../media/image2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jp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50.png"/><Relationship Id="rId7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8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56.png"/><Relationship Id="rId8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58.png"/><Relationship Id="rId7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0.png"/><Relationship Id="rId7" Type="http://schemas.openxmlformats.org/officeDocument/2006/relationships/image" Target="../media/image63.png"/><Relationship Id="rId8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45.png"/><Relationship Id="rId5" Type="http://schemas.openxmlformats.org/officeDocument/2006/relationships/image" Target="../media/image55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65.png"/><Relationship Id="rId7" Type="http://schemas.openxmlformats.org/officeDocument/2006/relationships/image" Target="../media/image64.png"/><Relationship Id="rId8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jpg"/><Relationship Id="rId4" Type="http://schemas.openxmlformats.org/officeDocument/2006/relationships/image" Target="../media/image4.png"/><Relationship Id="rId5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5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55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6">
            <a:alphaModFix/>
          </a:blip>
          <a:srcRect b="38196" l="5660" r="5554" t="37961"/>
          <a:stretch/>
        </p:blipFill>
        <p:spPr>
          <a:xfrm>
            <a:off x="4046196" y="2234056"/>
            <a:ext cx="4099607" cy="110095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218063" y="4016748"/>
            <a:ext cx="9756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-CO" sz="48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PROCESAMIENTO DE IMÁGENES:</a:t>
            </a:r>
            <a:endParaRPr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7182853" y="6015510"/>
            <a:ext cx="4591608" cy="538646"/>
          </a:xfrm>
          <a:prstGeom prst="roundRect">
            <a:avLst>
              <a:gd fmla="val 16667" name="adj"/>
            </a:avLst>
          </a:prstGeom>
          <a:solidFill>
            <a:srgbClr val="0197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9315000" y="236350"/>
            <a:ext cx="207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SESIÓN 1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7304219" y="6088135"/>
            <a:ext cx="43957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Docente: Lloreda Florez Ovidio Luis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1ff21fb9e81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498" y="1621093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ff21fb9e81_0_127"/>
          <p:cNvSpPr/>
          <p:nvPr/>
        </p:nvSpPr>
        <p:spPr>
          <a:xfrm>
            <a:off x="6340925" y="2245175"/>
            <a:ext cx="4572000" cy="2857500"/>
          </a:xfrm>
          <a:prstGeom prst="rect">
            <a:avLst/>
          </a:prstGeom>
          <a:solidFill>
            <a:srgbClr val="EEEF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ff21fb9e81_0_127"/>
          <p:cNvSpPr/>
          <p:nvPr/>
        </p:nvSpPr>
        <p:spPr>
          <a:xfrm>
            <a:off x="0" y="0"/>
            <a:ext cx="5320500" cy="6858000"/>
          </a:xfrm>
          <a:prstGeom prst="round1Rect">
            <a:avLst>
              <a:gd fmla="val 27571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1ff21fb9e81_0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ff21fb9e81_0_127"/>
          <p:cNvSpPr txBox="1"/>
          <p:nvPr/>
        </p:nvSpPr>
        <p:spPr>
          <a:xfrm>
            <a:off x="1407750" y="431325"/>
            <a:ext cx="463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UN CÍRCULO EN UNA IMAGEN:</a:t>
            </a:r>
            <a:endParaRPr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30" name="Google Shape;230;g1ff21fb9e81_0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875" y="2978925"/>
            <a:ext cx="4724626" cy="1810422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580000" dist="95250">
              <a:srgbClr val="000000">
                <a:alpha val="35000"/>
              </a:srgbClr>
            </a:outerShdw>
          </a:effectLst>
        </p:spPr>
      </p:pic>
      <p:pic>
        <p:nvPicPr>
          <p:cNvPr id="231" name="Google Shape;231;g1ff21fb9e81_0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6234" y="2245174"/>
            <a:ext cx="3041374" cy="27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ff21fb9e81_0_127"/>
          <p:cNvPicPr preferRelativeResize="0"/>
          <p:nvPr/>
        </p:nvPicPr>
        <p:blipFill rotWithShape="1">
          <a:blip r:embed="rId7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ff21fb9e81_0_127"/>
          <p:cNvSpPr/>
          <p:nvPr/>
        </p:nvSpPr>
        <p:spPr>
          <a:xfrm>
            <a:off x="507550" y="466700"/>
            <a:ext cx="639600" cy="639600"/>
          </a:xfrm>
          <a:prstGeom prst="ellipse">
            <a:avLst/>
          </a:prstGeom>
          <a:solidFill>
            <a:srgbClr val="6BE8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1ff21fb9e81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498" y="1621093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ff21fb9e81_0_143"/>
          <p:cNvSpPr/>
          <p:nvPr/>
        </p:nvSpPr>
        <p:spPr>
          <a:xfrm>
            <a:off x="6340925" y="2245175"/>
            <a:ext cx="4572000" cy="2857500"/>
          </a:xfrm>
          <a:prstGeom prst="rect">
            <a:avLst/>
          </a:prstGeom>
          <a:solidFill>
            <a:srgbClr val="EEEF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ff21fb9e81_0_143"/>
          <p:cNvSpPr/>
          <p:nvPr/>
        </p:nvSpPr>
        <p:spPr>
          <a:xfrm>
            <a:off x="0" y="0"/>
            <a:ext cx="5320500" cy="6858000"/>
          </a:xfrm>
          <a:prstGeom prst="round1Rect">
            <a:avLst>
              <a:gd fmla="val 27571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g1ff21fb9e81_0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ff21fb9e81_0_143"/>
          <p:cNvSpPr txBox="1"/>
          <p:nvPr/>
        </p:nvSpPr>
        <p:spPr>
          <a:xfrm>
            <a:off x="1407750" y="376900"/>
            <a:ext cx="463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UN CÍRCULO EN UNA WEBCAM:</a:t>
            </a:r>
            <a:endParaRPr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43" name="Google Shape;243;g1ff21fb9e81_0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282" y="2457096"/>
            <a:ext cx="4833925" cy="3207173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580000" dist="95250">
              <a:srgbClr val="000000">
                <a:alpha val="35000"/>
              </a:srgbClr>
            </a:outerShdw>
          </a:effectLst>
        </p:spPr>
      </p:pic>
      <p:pic>
        <p:nvPicPr>
          <p:cNvPr id="244" name="Google Shape;244;g1ff21fb9e81_0_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4725" y="2304426"/>
            <a:ext cx="3464375" cy="273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ff21fb9e81_0_143"/>
          <p:cNvPicPr preferRelativeResize="0"/>
          <p:nvPr/>
        </p:nvPicPr>
        <p:blipFill rotWithShape="1">
          <a:blip r:embed="rId7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ff21fb9e81_0_143"/>
          <p:cNvSpPr/>
          <p:nvPr/>
        </p:nvSpPr>
        <p:spPr>
          <a:xfrm>
            <a:off x="507550" y="466700"/>
            <a:ext cx="639600" cy="639600"/>
          </a:xfrm>
          <a:prstGeom prst="ellipse">
            <a:avLst/>
          </a:prstGeom>
          <a:solidFill>
            <a:srgbClr val="6BE8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1ff21fb9e81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ff21fb9e81_0_213"/>
          <p:cNvSpPr txBox="1"/>
          <p:nvPr/>
        </p:nvSpPr>
        <p:spPr>
          <a:xfrm>
            <a:off x="6524000" y="4445425"/>
            <a:ext cx="5736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RECTÁNGULOS</a:t>
            </a:r>
            <a:endParaRPr sz="5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53" name="Google Shape;253;g1ff21fb9e81_0_213"/>
          <p:cNvSpPr/>
          <p:nvPr/>
        </p:nvSpPr>
        <p:spPr>
          <a:xfrm>
            <a:off x="8899075" y="3878025"/>
            <a:ext cx="2653500" cy="2653500"/>
          </a:xfrm>
          <a:prstGeom prst="rect">
            <a:avLst/>
          </a:prstGeom>
          <a:noFill/>
          <a:ln cap="flat" cmpd="sng" w="19050">
            <a:solidFill>
              <a:srgbClr val="6BE8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1ff21fb9e81_0_213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1ff21fb9e81_0_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2498" y="1621093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ff21fb9e81_0_156"/>
          <p:cNvSpPr/>
          <p:nvPr/>
        </p:nvSpPr>
        <p:spPr>
          <a:xfrm>
            <a:off x="6340925" y="2245175"/>
            <a:ext cx="4572000" cy="28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1ff21fb9e81_0_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ff21fb9e81_0_156"/>
          <p:cNvSpPr txBox="1"/>
          <p:nvPr/>
        </p:nvSpPr>
        <p:spPr>
          <a:xfrm>
            <a:off x="1475775" y="581000"/>
            <a:ext cx="463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UN RECTÁNGULO:</a:t>
            </a:r>
            <a:endParaRPr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63" name="Google Shape;263;g1ff21fb9e81_0_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225" y="3330650"/>
            <a:ext cx="5501099" cy="17127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580000" dist="95250">
              <a:srgbClr val="000000">
                <a:alpha val="35000"/>
              </a:srgbClr>
            </a:outerShdw>
          </a:effectLst>
        </p:spPr>
      </p:pic>
      <p:sp>
        <p:nvSpPr>
          <p:cNvPr id="264" name="Google Shape;264;g1ff21fb9e81_0_156"/>
          <p:cNvSpPr txBox="1"/>
          <p:nvPr/>
        </p:nvSpPr>
        <p:spPr>
          <a:xfrm>
            <a:off x="342225" y="1434225"/>
            <a:ext cx="49218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highlight>
                  <a:srgbClr val="0197A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Para dibujar un rectángulo,</a:t>
            </a:r>
            <a:r>
              <a:rPr lang="es-CO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necesita la esquina superior izquierda y la esquina inferior derecha del rectángulo. Esta vez dibujaremos un rectángulo verde en la esquina superior derecha de la imagen.</a:t>
            </a:r>
            <a:endParaRPr sz="18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97AF"/>
              </a:solidFill>
              <a:highlight>
                <a:schemeClr val="lt1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65" name="Google Shape;265;g1ff21fb9e81_0_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3913" y="2335399"/>
            <a:ext cx="2592723" cy="26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ff21fb9e81_0_156"/>
          <p:cNvSpPr/>
          <p:nvPr/>
        </p:nvSpPr>
        <p:spPr>
          <a:xfrm>
            <a:off x="544275" y="544275"/>
            <a:ext cx="544200" cy="544200"/>
          </a:xfrm>
          <a:prstGeom prst="rect">
            <a:avLst/>
          </a:prstGeom>
          <a:solidFill>
            <a:srgbClr val="6BE8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ff21fb9e81_0_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2498" y="1621093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ff21fb9e81_0_171"/>
          <p:cNvSpPr/>
          <p:nvPr/>
        </p:nvSpPr>
        <p:spPr>
          <a:xfrm>
            <a:off x="6340925" y="2245175"/>
            <a:ext cx="4572000" cy="28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1ff21fb9e81_0_1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ff21fb9e81_0_171"/>
          <p:cNvSpPr txBox="1"/>
          <p:nvPr/>
        </p:nvSpPr>
        <p:spPr>
          <a:xfrm>
            <a:off x="1475775" y="581000"/>
            <a:ext cx="463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UN RECTÁNGULO:</a:t>
            </a:r>
            <a:endParaRPr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75" name="Google Shape;275;g1ff21fb9e81_0_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7924" y="2317363"/>
            <a:ext cx="2597989" cy="271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ff21fb9e81_0_1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000" y="2983901"/>
            <a:ext cx="5501099" cy="1781661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580000" dist="95250">
              <a:srgbClr val="000000">
                <a:alpha val="35000"/>
              </a:srgbClr>
            </a:outerShdw>
          </a:effectLst>
        </p:spPr>
      </p:pic>
      <p:sp>
        <p:nvSpPr>
          <p:cNvPr id="277" name="Google Shape;277;g1ff21fb9e81_0_171"/>
          <p:cNvSpPr/>
          <p:nvPr/>
        </p:nvSpPr>
        <p:spPr>
          <a:xfrm>
            <a:off x="544275" y="544275"/>
            <a:ext cx="544200" cy="544200"/>
          </a:xfrm>
          <a:prstGeom prst="rect">
            <a:avLst/>
          </a:prstGeom>
          <a:solidFill>
            <a:srgbClr val="6BE8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1ff21fb9e81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2498" y="1621093"/>
            <a:ext cx="6875545" cy="574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ff21fb9e81_0_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ff21fb9e81_0_185"/>
          <p:cNvSpPr txBox="1"/>
          <p:nvPr/>
        </p:nvSpPr>
        <p:spPr>
          <a:xfrm>
            <a:off x="1421325" y="390500"/>
            <a:ext cx="463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UN RECTÁNGULO EN UNA IMAGEN:</a:t>
            </a:r>
            <a:endParaRPr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85" name="Google Shape;285;g1ff21fb9e81_0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8650" y="2299425"/>
            <a:ext cx="4495700" cy="26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ff21fb9e81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425" y="2837770"/>
            <a:ext cx="5585110" cy="17816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580000" dist="95250">
              <a:srgbClr val="000000">
                <a:alpha val="35000"/>
              </a:srgbClr>
            </a:outerShdw>
          </a:effectLst>
        </p:spPr>
      </p:pic>
      <p:sp>
        <p:nvSpPr>
          <p:cNvPr id="287" name="Google Shape;287;g1ff21fb9e81_0_185"/>
          <p:cNvSpPr/>
          <p:nvPr/>
        </p:nvSpPr>
        <p:spPr>
          <a:xfrm>
            <a:off x="544275" y="544275"/>
            <a:ext cx="544200" cy="544200"/>
          </a:xfrm>
          <a:prstGeom prst="rect">
            <a:avLst/>
          </a:prstGeom>
          <a:solidFill>
            <a:srgbClr val="6BE8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1ff21fb9e81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2498" y="1621093"/>
            <a:ext cx="6875545" cy="574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ff21fb9e81_0_1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ff21fb9e81_0_198"/>
          <p:cNvSpPr txBox="1"/>
          <p:nvPr/>
        </p:nvSpPr>
        <p:spPr>
          <a:xfrm>
            <a:off x="1421325" y="390500"/>
            <a:ext cx="463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UN RECTÁNGULO EN UNA IMAGEN:</a:t>
            </a:r>
            <a:endParaRPr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95" name="Google Shape;295;g1ff21fb9e81_0_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3574" y="2293499"/>
            <a:ext cx="3465050" cy="27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ff21fb9e81_0_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645" y="2631154"/>
            <a:ext cx="5669426" cy="2069134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580000" dist="95250">
              <a:srgbClr val="000000">
                <a:alpha val="35000"/>
              </a:srgbClr>
            </a:outerShdw>
          </a:effectLst>
        </p:spPr>
      </p:pic>
      <p:sp>
        <p:nvSpPr>
          <p:cNvPr id="297" name="Google Shape;297;g1ff21fb9e81_0_198"/>
          <p:cNvSpPr/>
          <p:nvPr/>
        </p:nvSpPr>
        <p:spPr>
          <a:xfrm>
            <a:off x="544275" y="544275"/>
            <a:ext cx="544200" cy="544200"/>
          </a:xfrm>
          <a:prstGeom prst="rect">
            <a:avLst/>
          </a:prstGeom>
          <a:solidFill>
            <a:srgbClr val="6BE8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1ff21fb9e81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ff21fb9e81_0_216"/>
          <p:cNvSpPr txBox="1"/>
          <p:nvPr/>
        </p:nvSpPr>
        <p:spPr>
          <a:xfrm>
            <a:off x="6524000" y="4445425"/>
            <a:ext cx="4443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VISIÓN ARTIFICIAL</a:t>
            </a:r>
            <a:endParaRPr sz="5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04" name="Google Shape;304;g1ff21fb9e81_0_216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1ff21fb9e81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ff21fb9e81_0_240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ff21fb9e81_0_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748" y="1637418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ff21fb9e81_0_240"/>
          <p:cNvSpPr txBox="1"/>
          <p:nvPr/>
        </p:nvSpPr>
        <p:spPr>
          <a:xfrm>
            <a:off x="1311750" y="492413"/>
            <a:ext cx="480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TEXTO: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13" name="Google Shape;313;g1ff21fb9e81_0_240"/>
          <p:cNvSpPr/>
          <p:nvPr/>
        </p:nvSpPr>
        <p:spPr>
          <a:xfrm>
            <a:off x="6179800" y="2239750"/>
            <a:ext cx="4572000" cy="28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1ff21fb9e81_0_2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425" y="2404400"/>
            <a:ext cx="3028754" cy="252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ff21fb9e81_0_2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950" y="1861175"/>
            <a:ext cx="5407475" cy="17746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80000" dist="76200">
              <a:srgbClr val="000000">
                <a:alpha val="44000"/>
              </a:srgbClr>
            </a:outerShdw>
          </a:effectLst>
        </p:spPr>
      </p:pic>
      <p:sp>
        <p:nvSpPr>
          <p:cNvPr id="316" name="Google Shape;316;g1ff21fb9e81_0_240"/>
          <p:cNvSpPr txBox="1"/>
          <p:nvPr/>
        </p:nvSpPr>
        <p:spPr>
          <a:xfrm>
            <a:off x="437475" y="3869900"/>
            <a:ext cx="51279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highlight>
                  <a:srgbClr val="6BE8C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•Coloque las coordenadas de donde desea colocarlo (es decir, la esquina inferior izquierda donde comienzan los datos).</a:t>
            </a:r>
            <a:endParaRPr sz="1500">
              <a:solidFill>
                <a:schemeClr val="dk1"/>
              </a:solidFill>
              <a:highlight>
                <a:srgbClr val="6BE8C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lt1"/>
                </a:solidFill>
                <a:highlight>
                  <a:srgbClr val="0197A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•Tipo de fuente (Ver documentos cv2.putText () para fuentes compatibles)</a:t>
            </a:r>
            <a:endParaRPr sz="1500">
              <a:solidFill>
                <a:schemeClr val="lt1"/>
              </a:solidFill>
              <a:highlight>
                <a:srgbClr val="0197A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dk1"/>
                </a:solidFill>
                <a:highlight>
                  <a:srgbClr val="6BE8C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•Escala de fuente (especifica el tamaño de la fuente)</a:t>
            </a:r>
            <a:endParaRPr sz="1500">
              <a:solidFill>
                <a:schemeClr val="dk1"/>
              </a:solidFill>
              <a:highlight>
                <a:srgbClr val="6BE8C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lt1"/>
                </a:solidFill>
                <a:highlight>
                  <a:srgbClr val="0197A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•Se recomiendan elementos regulares como color, grosor, tipo de línea, etc. Para una mejor apariencia .lineType = cv2.LINE_AA</a:t>
            </a:r>
            <a:endParaRPr sz="1500">
              <a:solidFill>
                <a:schemeClr val="lt1"/>
              </a:solidFill>
              <a:highlight>
                <a:srgbClr val="0197A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highlight>
                <a:schemeClr val="lt1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17" name="Google Shape;317;g1ff21fb9e81_0_2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474" y="376025"/>
            <a:ext cx="769725" cy="80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1ff21fb9e81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ff21fb9e81_0_258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ff21fb9e81_0_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748" y="1637418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ff21fb9e81_0_258"/>
          <p:cNvSpPr txBox="1"/>
          <p:nvPr/>
        </p:nvSpPr>
        <p:spPr>
          <a:xfrm>
            <a:off x="1333525" y="299813"/>
            <a:ext cx="480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TEXTO EN UNA IMAGEN: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26" name="Google Shape;326;g1ff21fb9e81_0_258"/>
          <p:cNvSpPr/>
          <p:nvPr/>
        </p:nvSpPr>
        <p:spPr>
          <a:xfrm>
            <a:off x="6179800" y="2239750"/>
            <a:ext cx="4572000" cy="2857500"/>
          </a:xfrm>
          <a:prstGeom prst="rect">
            <a:avLst/>
          </a:prstGeom>
          <a:solidFill>
            <a:srgbClr val="EC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g1ff21fb9e81_0_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2338" y="2293963"/>
            <a:ext cx="3706925" cy="27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ff21fb9e81_0_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950" y="2936288"/>
            <a:ext cx="5407476" cy="146442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80000" dist="76200">
              <a:srgbClr val="000000">
                <a:alpha val="44000"/>
              </a:srgbClr>
            </a:outerShdw>
          </a:effectLst>
        </p:spPr>
      </p:pic>
      <p:pic>
        <p:nvPicPr>
          <p:cNvPr id="329" name="Google Shape;329;g1ff21fb9e81_0_2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474" y="376025"/>
            <a:ext cx="769725" cy="80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1ff21fb9e81_0_0"/>
          <p:cNvPicPr preferRelativeResize="0"/>
          <p:nvPr/>
        </p:nvPicPr>
        <p:blipFill rotWithShape="1">
          <a:blip r:embed="rId3">
            <a:alphaModFix/>
          </a:blip>
          <a:srcRect b="40086" l="0" r="0" t="30623"/>
          <a:stretch/>
        </p:blipFill>
        <p:spPr>
          <a:xfrm>
            <a:off x="0" y="-59712"/>
            <a:ext cx="12197092" cy="238225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ff21fb9e81_0_0"/>
          <p:cNvSpPr/>
          <p:nvPr/>
        </p:nvSpPr>
        <p:spPr>
          <a:xfrm>
            <a:off x="228286" y="2644231"/>
            <a:ext cx="3626700" cy="560400"/>
          </a:xfrm>
          <a:prstGeom prst="roundRect">
            <a:avLst>
              <a:gd fmla="val 50000" name="adj"/>
            </a:avLst>
          </a:prstGeom>
          <a:solidFill>
            <a:srgbClr val="05163A"/>
          </a:solidFill>
          <a:ln>
            <a:noFill/>
          </a:ln>
          <a:effectLst>
            <a:outerShdw blurRad="57150" rotWithShape="0" algn="bl" dir="5520000" dist="66675">
              <a:srgbClr val="000000">
                <a:alpha val="33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1ff21fb9e81_0_0"/>
          <p:cNvSpPr txBox="1"/>
          <p:nvPr/>
        </p:nvSpPr>
        <p:spPr>
          <a:xfrm>
            <a:off x="758404" y="2771590"/>
            <a:ext cx="315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Aprender a cargar una imagen.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8" name="Google Shape;98;g1ff21fb9e81_0_0"/>
          <p:cNvSpPr/>
          <p:nvPr/>
        </p:nvSpPr>
        <p:spPr>
          <a:xfrm>
            <a:off x="148124" y="2574394"/>
            <a:ext cx="566400" cy="560400"/>
          </a:xfrm>
          <a:prstGeom prst="teardrop">
            <a:avLst>
              <a:gd fmla="val 103079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ff21fb9e81_0_0"/>
          <p:cNvSpPr txBox="1"/>
          <p:nvPr/>
        </p:nvSpPr>
        <p:spPr>
          <a:xfrm>
            <a:off x="251075" y="2585850"/>
            <a:ext cx="47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1.</a:t>
            </a:r>
            <a:endParaRPr sz="3000"/>
          </a:p>
        </p:txBody>
      </p:sp>
      <p:sp>
        <p:nvSpPr>
          <p:cNvPr id="100" name="Google Shape;100;g1ff21fb9e81_0_0"/>
          <p:cNvSpPr/>
          <p:nvPr/>
        </p:nvSpPr>
        <p:spPr>
          <a:xfrm>
            <a:off x="237183" y="3625250"/>
            <a:ext cx="3626700" cy="560400"/>
          </a:xfrm>
          <a:prstGeom prst="roundRect">
            <a:avLst>
              <a:gd fmla="val 50000" name="adj"/>
            </a:avLst>
          </a:prstGeom>
          <a:solidFill>
            <a:srgbClr val="05163A"/>
          </a:solidFill>
          <a:ln>
            <a:noFill/>
          </a:ln>
          <a:effectLst>
            <a:outerShdw blurRad="57150" rotWithShape="0" algn="bl" dir="5520000" dist="66675">
              <a:srgbClr val="000000">
                <a:alpha val="33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1ff21fb9e81_0_0"/>
          <p:cNvSpPr/>
          <p:nvPr/>
        </p:nvSpPr>
        <p:spPr>
          <a:xfrm>
            <a:off x="157021" y="3555413"/>
            <a:ext cx="566400" cy="560400"/>
          </a:xfrm>
          <a:prstGeom prst="teardrop">
            <a:avLst>
              <a:gd fmla="val 103079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1ff21fb9e81_0_0"/>
          <p:cNvSpPr txBox="1"/>
          <p:nvPr/>
        </p:nvSpPr>
        <p:spPr>
          <a:xfrm>
            <a:off x="248575" y="3480025"/>
            <a:ext cx="6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3000"/>
          </a:p>
        </p:txBody>
      </p:sp>
      <p:sp>
        <p:nvSpPr>
          <p:cNvPr id="103" name="Google Shape;103;g1ff21fb9e81_0_0"/>
          <p:cNvSpPr txBox="1"/>
          <p:nvPr/>
        </p:nvSpPr>
        <p:spPr>
          <a:xfrm>
            <a:off x="830874" y="3628400"/>
            <a:ext cx="303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Aprender a encender una webcam con Python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" name="Google Shape;104;g1ff21fb9e81_0_0"/>
          <p:cNvSpPr/>
          <p:nvPr/>
        </p:nvSpPr>
        <p:spPr>
          <a:xfrm>
            <a:off x="268358" y="4540775"/>
            <a:ext cx="3626700" cy="560400"/>
          </a:xfrm>
          <a:prstGeom prst="roundRect">
            <a:avLst>
              <a:gd fmla="val 50000" name="adj"/>
            </a:avLst>
          </a:prstGeom>
          <a:solidFill>
            <a:srgbClr val="05163A"/>
          </a:solidFill>
          <a:ln>
            <a:noFill/>
          </a:ln>
          <a:effectLst>
            <a:outerShdw blurRad="57150" rotWithShape="0" algn="bl" dir="5520000" dist="66675">
              <a:srgbClr val="000000">
                <a:alpha val="33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1ff21fb9e81_0_0"/>
          <p:cNvSpPr/>
          <p:nvPr/>
        </p:nvSpPr>
        <p:spPr>
          <a:xfrm>
            <a:off x="188196" y="4470938"/>
            <a:ext cx="566400" cy="560400"/>
          </a:xfrm>
          <a:prstGeom prst="teardrop">
            <a:avLst>
              <a:gd fmla="val 103079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1ff21fb9e81_0_0"/>
          <p:cNvSpPr txBox="1"/>
          <p:nvPr/>
        </p:nvSpPr>
        <p:spPr>
          <a:xfrm>
            <a:off x="279750" y="4395550"/>
            <a:ext cx="6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3000"/>
          </a:p>
        </p:txBody>
      </p:sp>
      <p:sp>
        <p:nvSpPr>
          <p:cNvPr id="107" name="Google Shape;107;g1ff21fb9e81_0_0"/>
          <p:cNvSpPr txBox="1"/>
          <p:nvPr/>
        </p:nvSpPr>
        <p:spPr>
          <a:xfrm>
            <a:off x="754599" y="4530075"/>
            <a:ext cx="303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Aprende a dibujar diferentes formas geométricas con OpenCV.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8" name="Google Shape;108;g1ff21fb9e81_0_0"/>
          <p:cNvSpPr/>
          <p:nvPr/>
        </p:nvSpPr>
        <p:spPr>
          <a:xfrm>
            <a:off x="268358" y="5559375"/>
            <a:ext cx="3626700" cy="560400"/>
          </a:xfrm>
          <a:prstGeom prst="roundRect">
            <a:avLst>
              <a:gd fmla="val 50000" name="adj"/>
            </a:avLst>
          </a:prstGeom>
          <a:solidFill>
            <a:srgbClr val="05163A"/>
          </a:solidFill>
          <a:ln>
            <a:noFill/>
          </a:ln>
          <a:effectLst>
            <a:outerShdw blurRad="57150" rotWithShape="0" algn="bl" dir="5520000" dist="66675">
              <a:srgbClr val="000000">
                <a:alpha val="33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1ff21fb9e81_0_0"/>
          <p:cNvSpPr/>
          <p:nvPr/>
        </p:nvSpPr>
        <p:spPr>
          <a:xfrm>
            <a:off x="188196" y="5489538"/>
            <a:ext cx="566400" cy="560400"/>
          </a:xfrm>
          <a:prstGeom prst="teardrop">
            <a:avLst>
              <a:gd fmla="val 103079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ff21fb9e81_0_0"/>
          <p:cNvSpPr txBox="1"/>
          <p:nvPr/>
        </p:nvSpPr>
        <p:spPr>
          <a:xfrm>
            <a:off x="279750" y="5414150"/>
            <a:ext cx="6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3000"/>
          </a:p>
        </p:txBody>
      </p:sp>
      <p:sp>
        <p:nvSpPr>
          <p:cNvPr id="111" name="Google Shape;111;g1ff21fb9e81_0_0"/>
          <p:cNvSpPr/>
          <p:nvPr/>
        </p:nvSpPr>
        <p:spPr>
          <a:xfrm>
            <a:off x="4285208" y="2647013"/>
            <a:ext cx="3626700" cy="560400"/>
          </a:xfrm>
          <a:prstGeom prst="roundRect">
            <a:avLst>
              <a:gd fmla="val 50000" name="adj"/>
            </a:avLst>
          </a:prstGeom>
          <a:solidFill>
            <a:srgbClr val="05163A"/>
          </a:solidFill>
          <a:ln>
            <a:noFill/>
          </a:ln>
          <a:effectLst>
            <a:outerShdw blurRad="57150" rotWithShape="0" algn="bl" dir="5520000" dist="66675">
              <a:srgbClr val="000000">
                <a:alpha val="33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ff21fb9e81_0_0"/>
          <p:cNvSpPr/>
          <p:nvPr/>
        </p:nvSpPr>
        <p:spPr>
          <a:xfrm>
            <a:off x="4205046" y="2577175"/>
            <a:ext cx="566400" cy="560400"/>
          </a:xfrm>
          <a:prstGeom prst="teardrop">
            <a:avLst>
              <a:gd fmla="val 103079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ff21fb9e81_0_0"/>
          <p:cNvSpPr txBox="1"/>
          <p:nvPr/>
        </p:nvSpPr>
        <p:spPr>
          <a:xfrm>
            <a:off x="4296600" y="2501788"/>
            <a:ext cx="6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3000"/>
          </a:p>
        </p:txBody>
      </p:sp>
      <p:sp>
        <p:nvSpPr>
          <p:cNvPr id="114" name="Google Shape;114;g1ff21fb9e81_0_0"/>
          <p:cNvSpPr/>
          <p:nvPr/>
        </p:nvSpPr>
        <p:spPr>
          <a:xfrm>
            <a:off x="8422283" y="2647013"/>
            <a:ext cx="3626700" cy="560400"/>
          </a:xfrm>
          <a:prstGeom prst="roundRect">
            <a:avLst>
              <a:gd fmla="val 50000" name="adj"/>
            </a:avLst>
          </a:prstGeom>
          <a:solidFill>
            <a:srgbClr val="05163A"/>
          </a:solidFill>
          <a:ln>
            <a:noFill/>
          </a:ln>
          <a:effectLst>
            <a:outerShdw blurRad="57150" rotWithShape="0" algn="bl" dir="5520000" dist="66675">
              <a:srgbClr val="000000">
                <a:alpha val="33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1ff21fb9e81_0_0"/>
          <p:cNvSpPr/>
          <p:nvPr/>
        </p:nvSpPr>
        <p:spPr>
          <a:xfrm>
            <a:off x="8342121" y="2577175"/>
            <a:ext cx="566400" cy="560400"/>
          </a:xfrm>
          <a:prstGeom prst="teardrop">
            <a:avLst>
              <a:gd fmla="val 103079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ff21fb9e81_0_0"/>
          <p:cNvSpPr txBox="1"/>
          <p:nvPr/>
        </p:nvSpPr>
        <p:spPr>
          <a:xfrm>
            <a:off x="8357475" y="2501788"/>
            <a:ext cx="6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3000"/>
          </a:p>
        </p:txBody>
      </p:sp>
      <p:sp>
        <p:nvSpPr>
          <p:cNvPr id="117" name="Google Shape;117;g1ff21fb9e81_0_0"/>
          <p:cNvSpPr/>
          <p:nvPr/>
        </p:nvSpPr>
        <p:spPr>
          <a:xfrm>
            <a:off x="4322733" y="3606213"/>
            <a:ext cx="3626700" cy="560400"/>
          </a:xfrm>
          <a:prstGeom prst="roundRect">
            <a:avLst>
              <a:gd fmla="val 50000" name="adj"/>
            </a:avLst>
          </a:prstGeom>
          <a:solidFill>
            <a:srgbClr val="05163A"/>
          </a:solidFill>
          <a:ln>
            <a:noFill/>
          </a:ln>
          <a:effectLst>
            <a:outerShdw blurRad="57150" rotWithShape="0" algn="bl" dir="5520000" dist="66675">
              <a:srgbClr val="000000">
                <a:alpha val="33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ff21fb9e81_0_0"/>
          <p:cNvSpPr/>
          <p:nvPr/>
        </p:nvSpPr>
        <p:spPr>
          <a:xfrm>
            <a:off x="4242571" y="3536375"/>
            <a:ext cx="566400" cy="560400"/>
          </a:xfrm>
          <a:prstGeom prst="teardrop">
            <a:avLst>
              <a:gd fmla="val 103079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ff21fb9e81_0_0"/>
          <p:cNvSpPr txBox="1"/>
          <p:nvPr/>
        </p:nvSpPr>
        <p:spPr>
          <a:xfrm>
            <a:off x="4334125" y="3537188"/>
            <a:ext cx="6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3000"/>
          </a:p>
        </p:txBody>
      </p:sp>
      <p:sp>
        <p:nvSpPr>
          <p:cNvPr id="120" name="Google Shape;120;g1ff21fb9e81_0_0"/>
          <p:cNvSpPr/>
          <p:nvPr/>
        </p:nvSpPr>
        <p:spPr>
          <a:xfrm>
            <a:off x="4322733" y="4506288"/>
            <a:ext cx="3626700" cy="560400"/>
          </a:xfrm>
          <a:prstGeom prst="roundRect">
            <a:avLst>
              <a:gd fmla="val 50000" name="adj"/>
            </a:avLst>
          </a:prstGeom>
          <a:solidFill>
            <a:srgbClr val="05163A"/>
          </a:solidFill>
          <a:ln>
            <a:noFill/>
          </a:ln>
          <a:effectLst>
            <a:outerShdw blurRad="57150" rotWithShape="0" algn="bl" dir="5520000" dist="66675">
              <a:srgbClr val="000000">
                <a:alpha val="33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1ff21fb9e81_0_0"/>
          <p:cNvSpPr/>
          <p:nvPr/>
        </p:nvSpPr>
        <p:spPr>
          <a:xfrm>
            <a:off x="4242571" y="4436450"/>
            <a:ext cx="566400" cy="560400"/>
          </a:xfrm>
          <a:prstGeom prst="teardrop">
            <a:avLst>
              <a:gd fmla="val 103079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ff21fb9e81_0_0"/>
          <p:cNvSpPr txBox="1"/>
          <p:nvPr/>
        </p:nvSpPr>
        <p:spPr>
          <a:xfrm>
            <a:off x="4334125" y="4361063"/>
            <a:ext cx="6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3000"/>
          </a:p>
        </p:txBody>
      </p:sp>
      <p:sp>
        <p:nvSpPr>
          <p:cNvPr id="123" name="Google Shape;123;g1ff21fb9e81_0_0"/>
          <p:cNvSpPr/>
          <p:nvPr/>
        </p:nvSpPr>
        <p:spPr>
          <a:xfrm>
            <a:off x="4322733" y="5481738"/>
            <a:ext cx="3626700" cy="560400"/>
          </a:xfrm>
          <a:prstGeom prst="roundRect">
            <a:avLst>
              <a:gd fmla="val 50000" name="adj"/>
            </a:avLst>
          </a:prstGeom>
          <a:solidFill>
            <a:srgbClr val="05163A"/>
          </a:solidFill>
          <a:ln>
            <a:noFill/>
          </a:ln>
          <a:effectLst>
            <a:outerShdw blurRad="57150" rotWithShape="0" algn="bl" dir="5520000" dist="66675">
              <a:srgbClr val="000000">
                <a:alpha val="33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ff21fb9e81_0_0"/>
          <p:cNvSpPr/>
          <p:nvPr/>
        </p:nvSpPr>
        <p:spPr>
          <a:xfrm>
            <a:off x="4242571" y="5411900"/>
            <a:ext cx="566400" cy="560400"/>
          </a:xfrm>
          <a:prstGeom prst="teardrop">
            <a:avLst>
              <a:gd fmla="val 103079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ff21fb9e81_0_0"/>
          <p:cNvSpPr txBox="1"/>
          <p:nvPr/>
        </p:nvSpPr>
        <p:spPr>
          <a:xfrm>
            <a:off x="4294050" y="5406363"/>
            <a:ext cx="6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3000"/>
          </a:p>
        </p:txBody>
      </p:sp>
      <p:sp>
        <p:nvSpPr>
          <p:cNvPr id="126" name="Google Shape;126;g1ff21fb9e81_0_0"/>
          <p:cNvSpPr/>
          <p:nvPr/>
        </p:nvSpPr>
        <p:spPr>
          <a:xfrm>
            <a:off x="8423633" y="3677113"/>
            <a:ext cx="3626700" cy="560400"/>
          </a:xfrm>
          <a:prstGeom prst="roundRect">
            <a:avLst>
              <a:gd fmla="val 50000" name="adj"/>
            </a:avLst>
          </a:prstGeom>
          <a:solidFill>
            <a:srgbClr val="05163A"/>
          </a:solidFill>
          <a:ln>
            <a:noFill/>
          </a:ln>
          <a:effectLst>
            <a:outerShdw blurRad="57150" rotWithShape="0" algn="bl" dir="5520000" dist="66675">
              <a:srgbClr val="000000">
                <a:alpha val="33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1ff21fb9e81_0_0"/>
          <p:cNvSpPr/>
          <p:nvPr/>
        </p:nvSpPr>
        <p:spPr>
          <a:xfrm>
            <a:off x="8343471" y="3607275"/>
            <a:ext cx="566400" cy="560400"/>
          </a:xfrm>
          <a:prstGeom prst="teardrop">
            <a:avLst>
              <a:gd fmla="val 103079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1ff21fb9e81_0_0"/>
          <p:cNvSpPr txBox="1"/>
          <p:nvPr/>
        </p:nvSpPr>
        <p:spPr>
          <a:xfrm>
            <a:off x="8343475" y="3531900"/>
            <a:ext cx="82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</a:t>
            </a: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3000"/>
          </a:p>
        </p:txBody>
      </p:sp>
      <p:sp>
        <p:nvSpPr>
          <p:cNvPr id="129" name="Google Shape;129;g1ff21fb9e81_0_0"/>
          <p:cNvSpPr/>
          <p:nvPr/>
        </p:nvSpPr>
        <p:spPr>
          <a:xfrm>
            <a:off x="8457258" y="4555688"/>
            <a:ext cx="3626700" cy="560400"/>
          </a:xfrm>
          <a:prstGeom prst="roundRect">
            <a:avLst>
              <a:gd fmla="val 50000" name="adj"/>
            </a:avLst>
          </a:prstGeom>
          <a:solidFill>
            <a:srgbClr val="05163A"/>
          </a:solidFill>
          <a:ln>
            <a:noFill/>
          </a:ln>
          <a:effectLst>
            <a:outerShdw blurRad="57150" rotWithShape="0" algn="bl" dir="5520000" dist="66675">
              <a:srgbClr val="000000">
                <a:alpha val="33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ff21fb9e81_0_0"/>
          <p:cNvSpPr/>
          <p:nvPr/>
        </p:nvSpPr>
        <p:spPr>
          <a:xfrm>
            <a:off x="8377096" y="4485850"/>
            <a:ext cx="566400" cy="560400"/>
          </a:xfrm>
          <a:prstGeom prst="teardrop">
            <a:avLst>
              <a:gd fmla="val 103079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ff21fb9e81_0_0"/>
          <p:cNvSpPr txBox="1"/>
          <p:nvPr/>
        </p:nvSpPr>
        <p:spPr>
          <a:xfrm>
            <a:off x="8377100" y="4410475"/>
            <a:ext cx="82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11.</a:t>
            </a:r>
            <a:endParaRPr sz="3000"/>
          </a:p>
        </p:txBody>
      </p:sp>
      <p:sp>
        <p:nvSpPr>
          <p:cNvPr id="132" name="Google Shape;132;g1ff21fb9e81_0_0"/>
          <p:cNvSpPr txBox="1"/>
          <p:nvPr/>
        </p:nvSpPr>
        <p:spPr>
          <a:xfrm>
            <a:off x="788876" y="5607825"/>
            <a:ext cx="303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Aprende a manipular la función cv2.circle().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3" name="Google Shape;133;g1ff21fb9e81_0_0"/>
          <p:cNvSpPr txBox="1"/>
          <p:nvPr/>
        </p:nvSpPr>
        <p:spPr>
          <a:xfrm>
            <a:off x="4887174" y="2671900"/>
            <a:ext cx="295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Aprende a manipular la función cv2.rectangle().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4" name="Google Shape;134;g1ff21fb9e81_0_0"/>
          <p:cNvSpPr txBox="1"/>
          <p:nvPr/>
        </p:nvSpPr>
        <p:spPr>
          <a:xfrm>
            <a:off x="4845924" y="3589100"/>
            <a:ext cx="303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Aprende a manipular la función cv2. put Text().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5" name="Google Shape;135;g1ff21fb9e81_0_0"/>
          <p:cNvSpPr txBox="1"/>
          <p:nvPr/>
        </p:nvSpPr>
        <p:spPr>
          <a:xfrm>
            <a:off x="4883350" y="4494000"/>
            <a:ext cx="303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Aprende a realizar operaciones aritméticas con imágenes.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6" name="Google Shape;136;g1ff21fb9e81_0_0"/>
          <p:cNvSpPr txBox="1"/>
          <p:nvPr/>
        </p:nvSpPr>
        <p:spPr>
          <a:xfrm>
            <a:off x="4887175" y="5481700"/>
            <a:ext cx="295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Aprende a manipular la función cv2.add().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7" name="Google Shape;137;g1ff21fb9e81_0_0"/>
          <p:cNvSpPr txBox="1"/>
          <p:nvPr/>
        </p:nvSpPr>
        <p:spPr>
          <a:xfrm>
            <a:off x="9015974" y="2634725"/>
            <a:ext cx="295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Aprende a manipular la función cv2. Weighted().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8" name="Google Shape;138;g1ff21fb9e81_0_0"/>
          <p:cNvSpPr txBox="1"/>
          <p:nvPr/>
        </p:nvSpPr>
        <p:spPr>
          <a:xfrm>
            <a:off x="9015974" y="3664825"/>
            <a:ext cx="303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Aprende a manipular la función cv2,subtract().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9" name="Google Shape;139;g1ff21fb9e81_0_0"/>
          <p:cNvSpPr txBox="1"/>
          <p:nvPr/>
        </p:nvSpPr>
        <p:spPr>
          <a:xfrm>
            <a:off x="9012099" y="4562000"/>
            <a:ext cx="295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5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Aprende a manipular la función cv2,absdiff().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40" name="Google Shape;140;g1ff21fb9e81_0_0"/>
          <p:cNvPicPr preferRelativeResize="0"/>
          <p:nvPr/>
        </p:nvPicPr>
        <p:blipFill rotWithShape="1">
          <a:blip r:embed="rId4">
            <a:alphaModFix/>
          </a:blip>
          <a:srcRect b="30922" l="0" r="0" t="31834"/>
          <a:stretch/>
        </p:blipFill>
        <p:spPr>
          <a:xfrm>
            <a:off x="10042100" y="5870750"/>
            <a:ext cx="1810550" cy="67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ff21fb9e8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0000" y="-555450"/>
            <a:ext cx="3687501" cy="368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ff21fb9e81_0_0"/>
          <p:cNvSpPr txBox="1"/>
          <p:nvPr/>
        </p:nvSpPr>
        <p:spPr>
          <a:xfrm>
            <a:off x="8035065" y="934310"/>
            <a:ext cx="322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>
                <a:solidFill>
                  <a:srgbClr val="0197AF"/>
                </a:solidFill>
                <a:latin typeface="Raleway Black"/>
                <a:ea typeface="Raleway Black"/>
                <a:cs typeface="Raleway Black"/>
                <a:sym typeface="Raleway Black"/>
              </a:rPr>
              <a:t>AGENDA</a:t>
            </a:r>
            <a:endParaRPr sz="4000">
              <a:solidFill>
                <a:srgbClr val="0197A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1ff21fb9e81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ff21fb9e81_0_272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ff21fb9e81_0_2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748" y="1637418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ff21fb9e81_0_272"/>
          <p:cNvSpPr txBox="1"/>
          <p:nvPr/>
        </p:nvSpPr>
        <p:spPr>
          <a:xfrm>
            <a:off x="1333525" y="299813"/>
            <a:ext cx="480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TEXTO EN UNA WEBCAM: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38" name="Google Shape;338;g1ff21fb9e81_0_272"/>
          <p:cNvSpPr/>
          <p:nvPr/>
        </p:nvSpPr>
        <p:spPr>
          <a:xfrm>
            <a:off x="6179800" y="2239750"/>
            <a:ext cx="4572000" cy="2857500"/>
          </a:xfrm>
          <a:prstGeom prst="rect">
            <a:avLst/>
          </a:prstGeom>
          <a:solidFill>
            <a:srgbClr val="EC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g1ff21fb9e81_0_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2425" y="2296261"/>
            <a:ext cx="3466748" cy="27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ff21fb9e81_0_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625" y="2522789"/>
            <a:ext cx="5272925" cy="229142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80000" dist="76200">
              <a:srgbClr val="000000">
                <a:alpha val="44000"/>
              </a:srgbClr>
            </a:outerShdw>
          </a:effectLst>
        </p:spPr>
      </p:pic>
      <p:pic>
        <p:nvPicPr>
          <p:cNvPr id="341" name="Google Shape;341;g1ff21fb9e81_0_2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474" y="376025"/>
            <a:ext cx="769725" cy="80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1ff21fb9e81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ff21fb9e81_0_285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ff21fb9e81_0_285"/>
          <p:cNvSpPr txBox="1"/>
          <p:nvPr/>
        </p:nvSpPr>
        <p:spPr>
          <a:xfrm>
            <a:off x="1409725" y="452213"/>
            <a:ext cx="480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IMÁGENES DE PRUEBA: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49" name="Google Shape;349;g1ff21fb9e81_0_285"/>
          <p:cNvSpPr/>
          <p:nvPr/>
        </p:nvSpPr>
        <p:spPr>
          <a:xfrm>
            <a:off x="1728150" y="3056750"/>
            <a:ext cx="3350100" cy="3361800"/>
          </a:xfrm>
          <a:prstGeom prst="roundRect">
            <a:avLst>
              <a:gd fmla="val 10153" name="adj"/>
            </a:avLst>
          </a:prstGeom>
          <a:solidFill>
            <a:srgbClr val="0197AF"/>
          </a:solidFill>
          <a:ln cap="flat" cmpd="sng" w="19050">
            <a:solidFill>
              <a:srgbClr val="6BE8C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396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ff21fb9e81_0_285"/>
          <p:cNvSpPr/>
          <p:nvPr/>
        </p:nvSpPr>
        <p:spPr>
          <a:xfrm>
            <a:off x="6656650" y="3056750"/>
            <a:ext cx="3350100" cy="3361800"/>
          </a:xfrm>
          <a:prstGeom prst="roundRect">
            <a:avLst>
              <a:gd fmla="val 10153" name="adj"/>
            </a:avLst>
          </a:prstGeom>
          <a:solidFill>
            <a:srgbClr val="0197AF"/>
          </a:solidFill>
          <a:ln cap="flat" cmpd="sng" w="19050">
            <a:solidFill>
              <a:srgbClr val="6BE8C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396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g1ff21fb9e81_0_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0594" y="3366550"/>
            <a:ext cx="2742205" cy="2742205"/>
          </a:xfrm>
          <a:prstGeom prst="rect">
            <a:avLst/>
          </a:prstGeom>
          <a:noFill/>
          <a:ln cap="flat" cmpd="sng" w="19050">
            <a:solidFill>
              <a:srgbClr val="6BE8C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3960000" dist="85725">
              <a:srgbClr val="000000">
                <a:alpha val="50000"/>
              </a:srgbClr>
            </a:outerShdw>
          </a:effectLst>
        </p:spPr>
      </p:pic>
      <p:pic>
        <p:nvPicPr>
          <p:cNvPr id="352" name="Google Shape;352;g1ff21fb9e81_0_2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2094" y="3366550"/>
            <a:ext cx="2742205" cy="2742205"/>
          </a:xfrm>
          <a:prstGeom prst="rect">
            <a:avLst/>
          </a:prstGeom>
          <a:noFill/>
          <a:ln cap="flat" cmpd="sng" w="19050">
            <a:solidFill>
              <a:srgbClr val="6BE8C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3960000" dist="85725">
              <a:srgbClr val="000000">
                <a:alpha val="50000"/>
              </a:srgbClr>
            </a:outerShdw>
          </a:effectLst>
        </p:spPr>
      </p:pic>
      <p:sp>
        <p:nvSpPr>
          <p:cNvPr id="353" name="Google Shape;353;g1ff21fb9e81_0_285"/>
          <p:cNvSpPr txBox="1"/>
          <p:nvPr/>
        </p:nvSpPr>
        <p:spPr>
          <a:xfrm>
            <a:off x="1333525" y="1711613"/>
            <a:ext cx="5238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highlight>
                  <a:srgbClr val="0197A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Condición: </a:t>
            </a:r>
            <a:r>
              <a:rPr lang="es-CO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Ambas imágenes deben de ser del mismo tamaño.</a:t>
            </a:r>
            <a:endParaRPr sz="28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54" name="Google Shape;354;g1ff21fb9e81_0_2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325" y="498500"/>
            <a:ext cx="657370" cy="6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1ff21fb9e81_0_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ff21fb9e81_0_303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ff21fb9e81_0_3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423" y="1651018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ff21fb9e81_0_303"/>
          <p:cNvSpPr txBox="1"/>
          <p:nvPr/>
        </p:nvSpPr>
        <p:spPr>
          <a:xfrm>
            <a:off x="1376500" y="491800"/>
            <a:ext cx="480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SUMAR IMÁGENES: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63" name="Google Shape;363;g1ff21fb9e81_0_3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950" y="3939725"/>
            <a:ext cx="5061901" cy="171485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80000" dist="76200">
              <a:srgbClr val="000000">
                <a:alpha val="44000"/>
              </a:srgbClr>
            </a:outerShdw>
          </a:effectLst>
        </p:spPr>
      </p:pic>
      <p:pic>
        <p:nvPicPr>
          <p:cNvPr id="364" name="Google Shape;364;g1ff21fb9e81_0_3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3660" y="2357912"/>
            <a:ext cx="2450729" cy="26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ff21fb9e81_0_303"/>
          <p:cNvSpPr txBox="1"/>
          <p:nvPr/>
        </p:nvSpPr>
        <p:spPr>
          <a:xfrm>
            <a:off x="431325" y="1524000"/>
            <a:ext cx="5061900" cy="20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 pueden añadir dos imágenes por la función</a:t>
            </a:r>
            <a:r>
              <a:rPr lang="es-CO" sz="1800">
                <a:solidFill>
                  <a:schemeClr val="lt1"/>
                </a:solidFill>
                <a:highlight>
                  <a:srgbClr val="0197A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 OpenCV, cv2.add()</a:t>
            </a:r>
            <a:r>
              <a:rPr lang="es-CO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 simplemente por la </a:t>
            </a:r>
            <a:r>
              <a:rPr lang="es-CO" sz="1800">
                <a:solidFill>
                  <a:schemeClr val="lt1"/>
                </a:solidFill>
                <a:highlight>
                  <a:srgbClr val="0197A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operación numpy.</a:t>
            </a:r>
            <a:r>
              <a:rPr lang="es-CO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Ambas imágenes deben tener la misma profundidad y tipo, o la segunda imagen puede ser un valor </a:t>
            </a:r>
            <a:r>
              <a:rPr lang="es-CO" sz="1800">
                <a:solidFill>
                  <a:schemeClr val="lt1"/>
                </a:solidFill>
                <a:highlight>
                  <a:srgbClr val="0197A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escalar.res = img1 + img2</a:t>
            </a:r>
            <a:endParaRPr sz="1800">
              <a:solidFill>
                <a:schemeClr val="lt1"/>
              </a:solidFill>
              <a:highlight>
                <a:srgbClr val="0197A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66" name="Google Shape;366;g1ff21fb9e81_0_3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325" y="498500"/>
            <a:ext cx="657370" cy="6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ff21fb9e81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ff21fb9e81_0_318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ff21fb9e81_0_318"/>
          <p:cNvPicPr preferRelativeResize="0"/>
          <p:nvPr/>
        </p:nvPicPr>
        <p:blipFill rotWithShape="1">
          <a:blip r:embed="rId5">
            <a:alphaModFix/>
          </a:blip>
          <a:srcRect b="24312" l="0" r="0" t="4765"/>
          <a:stretch/>
        </p:blipFill>
        <p:spPr>
          <a:xfrm>
            <a:off x="1240650" y="1566650"/>
            <a:ext cx="8921453" cy="529134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ff21fb9e81_0_318"/>
          <p:cNvSpPr txBox="1"/>
          <p:nvPr/>
        </p:nvSpPr>
        <p:spPr>
          <a:xfrm>
            <a:off x="1376500" y="491800"/>
            <a:ext cx="480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RESTA DE</a:t>
            </a: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 IMÁGENES: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75" name="Google Shape;375;g1ff21fb9e81_0_318"/>
          <p:cNvPicPr preferRelativeResize="0"/>
          <p:nvPr/>
        </p:nvPicPr>
        <p:blipFill rotWithShape="1">
          <a:blip r:embed="rId6">
            <a:alphaModFix/>
          </a:blip>
          <a:srcRect b="0" l="17990" r="12035" t="0"/>
          <a:stretch/>
        </p:blipFill>
        <p:spPr>
          <a:xfrm>
            <a:off x="2884725" y="1986050"/>
            <a:ext cx="5864675" cy="372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ff21fb9e81_0_3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325" y="498500"/>
            <a:ext cx="657370" cy="6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1ff21fb9e81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ff21fb9e81_0_329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ff21fb9e81_0_3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423" y="1651018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ff21fb9e81_0_329"/>
          <p:cNvSpPr txBox="1"/>
          <p:nvPr/>
        </p:nvSpPr>
        <p:spPr>
          <a:xfrm>
            <a:off x="1376500" y="491800"/>
            <a:ext cx="480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PLANTILLA DE </a:t>
            </a: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IMAGEN: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85" name="Google Shape;385;g1ff21fb9e81_0_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100" y="2508274"/>
            <a:ext cx="4943622" cy="2114847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80000" dist="76200">
              <a:srgbClr val="000000">
                <a:alpha val="44000"/>
              </a:srgbClr>
            </a:outerShdw>
          </a:effectLst>
        </p:spPr>
      </p:pic>
      <p:sp>
        <p:nvSpPr>
          <p:cNvPr id="386" name="Google Shape;386;g1ff21fb9e81_0_329"/>
          <p:cNvSpPr/>
          <p:nvPr/>
        </p:nvSpPr>
        <p:spPr>
          <a:xfrm>
            <a:off x="6488200" y="2258775"/>
            <a:ext cx="4615200" cy="287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g1ff21fb9e81_0_3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8925" y="2349424"/>
            <a:ext cx="4533726" cy="21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ff21fb9e81_0_3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325" y="498500"/>
            <a:ext cx="657370" cy="6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1ff21fb9e81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ff21fb9e81_0_342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ff21fb9e81_0_3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423" y="1651018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ff21fb9e81_0_342"/>
          <p:cNvSpPr txBox="1"/>
          <p:nvPr/>
        </p:nvSpPr>
        <p:spPr>
          <a:xfrm>
            <a:off x="1376500" y="491800"/>
            <a:ext cx="480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RESTA</a:t>
            </a: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 DE IMAGEN: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97" name="Google Shape;397;g1ff21fb9e81_0_342"/>
          <p:cNvSpPr/>
          <p:nvPr/>
        </p:nvSpPr>
        <p:spPr>
          <a:xfrm>
            <a:off x="6488200" y="2258775"/>
            <a:ext cx="4615200" cy="287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g1ff21fb9e81_0_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225" y="2259327"/>
            <a:ext cx="4615201" cy="286990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80000" dist="76200">
              <a:srgbClr val="000000">
                <a:alpha val="44000"/>
              </a:srgbClr>
            </a:outerShdw>
          </a:effectLst>
        </p:spPr>
      </p:pic>
      <p:pic>
        <p:nvPicPr>
          <p:cNvPr id="399" name="Google Shape;399;g1ff21fb9e81_0_3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1225" y="2362250"/>
            <a:ext cx="4449175" cy="21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ff21fb9e81_0_3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325" y="498500"/>
            <a:ext cx="657370" cy="6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ff21fb9e81_0_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ff21fb9e81_0_354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ff21fb9e81_0_354"/>
          <p:cNvPicPr preferRelativeResize="0"/>
          <p:nvPr/>
        </p:nvPicPr>
        <p:blipFill rotWithShape="1">
          <a:blip r:embed="rId5">
            <a:alphaModFix/>
          </a:blip>
          <a:srcRect b="24312" l="0" r="0" t="4765"/>
          <a:stretch/>
        </p:blipFill>
        <p:spPr>
          <a:xfrm>
            <a:off x="1240650" y="1566650"/>
            <a:ext cx="8921453" cy="529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ff21fb9e81_0_354"/>
          <p:cNvSpPr txBox="1"/>
          <p:nvPr/>
        </p:nvSpPr>
        <p:spPr>
          <a:xfrm>
            <a:off x="1384675" y="287675"/>
            <a:ext cx="480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RESTA ABSOLUTA DE IMÁGENES (ABSDIFF):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09" name="Google Shape;409;g1ff21fb9e81_0_354"/>
          <p:cNvSpPr/>
          <p:nvPr/>
        </p:nvSpPr>
        <p:spPr>
          <a:xfrm>
            <a:off x="2884725" y="2000250"/>
            <a:ext cx="5864700" cy="3741900"/>
          </a:xfrm>
          <a:prstGeom prst="rect">
            <a:avLst/>
          </a:prstGeom>
          <a:solidFill>
            <a:srgbClr val="2222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1ff21fb9e81_0_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5125" y="2535837"/>
            <a:ext cx="5583901" cy="26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ff21fb9e81_0_3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325" y="498500"/>
            <a:ext cx="657370" cy="6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ff21fb9e81_0_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ff21fb9e81_0_364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ff21fb9e81_0_364"/>
          <p:cNvSpPr txBox="1"/>
          <p:nvPr/>
        </p:nvSpPr>
        <p:spPr>
          <a:xfrm>
            <a:off x="1333525" y="299813"/>
            <a:ext cx="480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TEXTO EN UNA WEBCAM: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19" name="Google Shape;419;g1ff21fb9e81_0_364"/>
          <p:cNvSpPr txBox="1"/>
          <p:nvPr/>
        </p:nvSpPr>
        <p:spPr>
          <a:xfrm>
            <a:off x="1333525" y="1541150"/>
            <a:ext cx="963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aplicar sustracción de imágenes </a:t>
            </a:r>
            <a:r>
              <a:rPr lang="es-CO" sz="1800">
                <a:solidFill>
                  <a:schemeClr val="lt1"/>
                </a:solidFill>
                <a:highlight>
                  <a:srgbClr val="0197A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OpenCV </a:t>
            </a:r>
            <a:r>
              <a:rPr lang="es-CO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nos ofrece dos funciones: </a:t>
            </a:r>
            <a:r>
              <a:rPr lang="es-CO" sz="1800">
                <a:solidFill>
                  <a:schemeClr val="lt1"/>
                </a:solidFill>
                <a:highlight>
                  <a:srgbClr val="0197A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cv2.subtract</a:t>
            </a:r>
            <a:r>
              <a:rPr lang="es-CO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y </a:t>
            </a:r>
            <a:r>
              <a:rPr lang="es-CO" sz="1800">
                <a:solidFill>
                  <a:schemeClr val="lt1"/>
                </a:solidFill>
                <a:highlight>
                  <a:srgbClr val="0197AF"/>
                </a:highlight>
                <a:latin typeface="Raleway Medium"/>
                <a:ea typeface="Raleway Medium"/>
                <a:cs typeface="Raleway Medium"/>
                <a:sym typeface="Raleway Medium"/>
              </a:rPr>
              <a:t>cv2.absdiff,</a:t>
            </a:r>
            <a:r>
              <a:rPr lang="es-CO"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vamos a ver como usar cada una de ellas y lo que hacen, ¡vamos por ello!.</a:t>
            </a:r>
            <a:endParaRPr sz="18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0197AF"/>
              </a:highlight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20" name="Google Shape;420;g1ff21fb9e81_0_364"/>
          <p:cNvPicPr preferRelativeResize="0"/>
          <p:nvPr/>
        </p:nvPicPr>
        <p:blipFill rotWithShape="1">
          <a:blip r:embed="rId5">
            <a:alphaModFix/>
          </a:blip>
          <a:srcRect b="12007" l="7608" r="7667" t="15612"/>
          <a:stretch/>
        </p:blipFill>
        <p:spPr>
          <a:xfrm rot="-5400000">
            <a:off x="1649974" y="2915450"/>
            <a:ext cx="4061476" cy="346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ff21fb9e81_0_3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0837" y="3392713"/>
            <a:ext cx="2419750" cy="26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ff21fb9e81_0_364"/>
          <p:cNvPicPr preferRelativeResize="0"/>
          <p:nvPr/>
        </p:nvPicPr>
        <p:blipFill rotWithShape="1">
          <a:blip r:embed="rId5">
            <a:alphaModFix/>
          </a:blip>
          <a:srcRect b="12007" l="7608" r="7667" t="15612"/>
          <a:stretch/>
        </p:blipFill>
        <p:spPr>
          <a:xfrm rot="-5400000">
            <a:off x="5840999" y="2986200"/>
            <a:ext cx="4061476" cy="346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ff21fb9e81_0_3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5928" y="3431687"/>
            <a:ext cx="2351610" cy="25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ff21fb9e81_0_3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325" y="498500"/>
            <a:ext cx="657370" cy="6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1ff21fb9e81_0_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ff21fb9e81_0_382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ff21fb9e81_0_3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423" y="1651018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ff21fb9e81_0_382"/>
          <p:cNvSpPr txBox="1"/>
          <p:nvPr/>
        </p:nvSpPr>
        <p:spPr>
          <a:xfrm>
            <a:off x="1376500" y="339400"/>
            <a:ext cx="480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RESTA ABSOLUTA DE IMÁGENES: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433" name="Google Shape;433;g1ff21fb9e81_0_3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875" y="2258776"/>
            <a:ext cx="5071267" cy="266777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80000" dist="76200">
              <a:srgbClr val="000000">
                <a:alpha val="44000"/>
              </a:srgbClr>
            </a:outerShdw>
          </a:effectLst>
        </p:spPr>
      </p:pic>
      <p:pic>
        <p:nvPicPr>
          <p:cNvPr id="434" name="Google Shape;434;g1ff21fb9e81_0_3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1525" y="2343350"/>
            <a:ext cx="2278751" cy="27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ff21fb9e81_0_382"/>
          <p:cNvSpPr/>
          <p:nvPr/>
        </p:nvSpPr>
        <p:spPr>
          <a:xfrm>
            <a:off x="549875" y="5388425"/>
            <a:ext cx="2278800" cy="1143000"/>
          </a:xfrm>
          <a:prstGeom prst="rect">
            <a:avLst/>
          </a:prstGeom>
          <a:solidFill>
            <a:srgbClr val="0197AF"/>
          </a:solidFill>
          <a:ln>
            <a:noFill/>
          </a:ln>
          <a:effectLst>
            <a:outerShdw blurRad="200025" rotWithShape="0" algn="bl" dir="2580000" dist="76200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1ff21fb9e81_0_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150" y="5530850"/>
            <a:ext cx="1846600" cy="8581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80000" dist="76200">
              <a:srgbClr val="000000">
                <a:alpha val="44000"/>
              </a:srgbClr>
            </a:outerShdw>
          </a:effectLst>
        </p:spPr>
      </p:pic>
      <p:pic>
        <p:nvPicPr>
          <p:cNvPr id="437" name="Google Shape;437;g1ff21fb9e81_0_3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325" y="498500"/>
            <a:ext cx="657370" cy="6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1ff21fb9e81_0_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ff21fb9e81_0_396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1ff21fb9e81_0_3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423" y="1651018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ff21fb9e81_0_396"/>
          <p:cNvSpPr txBox="1"/>
          <p:nvPr/>
        </p:nvSpPr>
        <p:spPr>
          <a:xfrm>
            <a:off x="1376500" y="339400"/>
            <a:ext cx="480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BITWISE APLICADO EN </a:t>
            </a: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IMÁGENES: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46" name="Google Shape;446;g1ff21fb9e81_0_396"/>
          <p:cNvSpPr/>
          <p:nvPr/>
        </p:nvSpPr>
        <p:spPr>
          <a:xfrm>
            <a:off x="6504225" y="2258775"/>
            <a:ext cx="4558500" cy="287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1ff21fb9e81_0_3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9600" y="2383275"/>
            <a:ext cx="4367726" cy="20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ff21fb9e81_0_3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000" y="2139800"/>
            <a:ext cx="5049174" cy="31397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80000" dist="76200">
              <a:srgbClr val="000000">
                <a:alpha val="44000"/>
              </a:srgbClr>
            </a:outerShdw>
          </a:effectLst>
        </p:spPr>
      </p:pic>
      <p:pic>
        <p:nvPicPr>
          <p:cNvPr id="449" name="Google Shape;449;g1ff21fb9e81_0_3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325" y="498500"/>
            <a:ext cx="657370" cy="6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1ff21fb9e81_0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ff21fb9e81_0_225"/>
          <p:cNvSpPr txBox="1"/>
          <p:nvPr/>
        </p:nvSpPr>
        <p:spPr>
          <a:xfrm>
            <a:off x="6687300" y="4812825"/>
            <a:ext cx="4443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IMÁGENES</a:t>
            </a:r>
            <a:endParaRPr sz="5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49" name="Google Shape;149;g1ff21fb9e81_0_225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ff21fb9e81_0_436"/>
          <p:cNvSpPr txBox="1"/>
          <p:nvPr/>
        </p:nvSpPr>
        <p:spPr>
          <a:xfrm>
            <a:off x="1179150" y="2369050"/>
            <a:ext cx="357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GRACIAS</a:t>
            </a:r>
            <a:endParaRPr sz="6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455" name="Google Shape;455;g1ff21fb9e81_0_436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7042075" y="2240226"/>
            <a:ext cx="3261274" cy="875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g1ff21fb9e81_0_436"/>
          <p:cNvGrpSpPr/>
          <p:nvPr/>
        </p:nvGrpSpPr>
        <p:grpSpPr>
          <a:xfrm>
            <a:off x="3898044" y="4482801"/>
            <a:ext cx="4395900" cy="1936909"/>
            <a:chOff x="3898044" y="4482801"/>
            <a:chExt cx="4395900" cy="1936909"/>
          </a:xfrm>
        </p:grpSpPr>
        <p:sp>
          <p:nvSpPr>
            <p:cNvPr id="457" name="Google Shape;457;g1ff21fb9e81_0_436"/>
            <p:cNvSpPr txBox="1"/>
            <p:nvPr/>
          </p:nvSpPr>
          <p:spPr>
            <a:xfrm>
              <a:off x="3898044" y="6019510"/>
              <a:ext cx="439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CO" sz="2000" u="none" cap="none" strike="noStrike">
                  <a:solidFill>
                    <a:srgbClr val="FFFFFF"/>
                  </a:solidFill>
                  <a:highlight>
                    <a:srgbClr val="0197AF"/>
                  </a:highlight>
                  <a:latin typeface="Raleway"/>
                  <a:ea typeface="Raleway"/>
                  <a:cs typeface="Raleway"/>
                  <a:sym typeface="Raleway"/>
                </a:rPr>
                <a:t>Docente: Lloreda Florez Ovidio Luis</a:t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0197A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8" name="Google Shape;458;g1ff21fb9e81_0_4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81961" y="4482801"/>
              <a:ext cx="1828078" cy="18280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4">
            <a:alphaModFix/>
          </a:blip>
          <a:srcRect b="38196" l="5660" r="5554" t="37961"/>
          <a:stretch/>
        </p:blipFill>
        <p:spPr>
          <a:xfrm>
            <a:off x="9504949" y="376036"/>
            <a:ext cx="1716060" cy="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748" y="1637418"/>
            <a:ext cx="6875545" cy="574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6">
            <a:alphaModFix/>
          </a:blip>
          <a:srcRect b="0" l="6342" r="0" t="0"/>
          <a:stretch/>
        </p:blipFill>
        <p:spPr>
          <a:xfrm>
            <a:off x="6191250" y="2241959"/>
            <a:ext cx="4501217" cy="284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925" y="2593525"/>
            <a:ext cx="4008650" cy="23440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580000" dist="76200">
              <a:srgbClr val="000000">
                <a:alpha val="44000"/>
              </a:srgbClr>
            </a:outerShdw>
          </a:effectLst>
        </p:spPr>
      </p:pic>
      <p:sp>
        <p:nvSpPr>
          <p:cNvPr id="159" name="Google Shape;159;p3"/>
          <p:cNvSpPr txBox="1"/>
          <p:nvPr/>
        </p:nvSpPr>
        <p:spPr>
          <a:xfrm>
            <a:off x="1311750" y="492413"/>
            <a:ext cx="480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MANEJO DE UNA IMAGEN:</a:t>
            </a:r>
            <a:endParaRPr sz="2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60" name="Google Shape;16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300" y="421487"/>
            <a:ext cx="682409" cy="7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ff21fb9e81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ff21fb9e81_0_63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ff21fb9e81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3748" y="1637418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ff21fb9e81_0_63"/>
          <p:cNvSpPr txBox="1"/>
          <p:nvPr/>
        </p:nvSpPr>
        <p:spPr>
          <a:xfrm>
            <a:off x="1366175" y="376913"/>
            <a:ext cx="493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ENCENDER UNA WEBCAM DESDE PHYTON:</a:t>
            </a:r>
            <a:endParaRPr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69" name="Google Shape;169;g1ff21fb9e81_0_63"/>
          <p:cNvPicPr preferRelativeResize="0"/>
          <p:nvPr/>
        </p:nvPicPr>
        <p:blipFill rotWithShape="1">
          <a:blip r:embed="rId6">
            <a:alphaModFix/>
          </a:blip>
          <a:srcRect b="20861" l="0" r="0" t="0"/>
          <a:stretch/>
        </p:blipFill>
        <p:spPr>
          <a:xfrm>
            <a:off x="6191250" y="2260501"/>
            <a:ext cx="4517351" cy="286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ff21fb9e81_0_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0220" y="1753384"/>
            <a:ext cx="3520075" cy="409244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580000" dist="95250">
              <a:srgbClr val="000000">
                <a:alpha val="35000"/>
              </a:srgbClr>
            </a:outerShdw>
          </a:effectLst>
        </p:spPr>
      </p:pic>
      <p:pic>
        <p:nvPicPr>
          <p:cNvPr id="171" name="Google Shape;171;g1ff21fb9e81_0_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300" y="421487"/>
            <a:ext cx="682409" cy="7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1ff21fb9e81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ff21fb9e81_0_77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ff21fb9e81_0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9948" y="1637418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ff21fb9e81_0_77"/>
          <p:cNvSpPr txBox="1"/>
          <p:nvPr/>
        </p:nvSpPr>
        <p:spPr>
          <a:xfrm>
            <a:off x="1366175" y="376925"/>
            <a:ext cx="463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CONECTAR UNA CÁMARA IP A PYTHON</a:t>
            </a:r>
            <a:endParaRPr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80" name="Google Shape;180;g1ff21fb9e81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175" y="2122726"/>
            <a:ext cx="4284176" cy="319767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580000" dist="95250">
              <a:srgbClr val="000000">
                <a:alpha val="35000"/>
              </a:srgbClr>
            </a:outerShdw>
          </a:effectLst>
        </p:spPr>
      </p:pic>
      <p:pic>
        <p:nvPicPr>
          <p:cNvPr id="181" name="Google Shape;181;g1ff21fb9e81_0_77"/>
          <p:cNvPicPr preferRelativeResize="0"/>
          <p:nvPr/>
        </p:nvPicPr>
        <p:blipFill rotWithShape="1">
          <a:blip r:embed="rId7">
            <a:alphaModFix/>
          </a:blip>
          <a:srcRect b="21216" l="0" r="0" t="0"/>
          <a:stretch/>
        </p:blipFill>
        <p:spPr>
          <a:xfrm>
            <a:off x="6258050" y="2275125"/>
            <a:ext cx="4521549" cy="283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ff21fb9e81_0_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693" y="5668564"/>
            <a:ext cx="1716050" cy="8962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3" name="Google Shape;183;g1ff21fb9e81_0_77"/>
          <p:cNvSpPr txBox="1"/>
          <p:nvPr/>
        </p:nvSpPr>
        <p:spPr>
          <a:xfrm>
            <a:off x="2843875" y="5808875"/>
            <a:ext cx="2381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DORIDCAM</a:t>
            </a:r>
            <a:endParaRPr sz="25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84" name="Google Shape;184;g1ff21fb9e81_0_77"/>
          <p:cNvSpPr/>
          <p:nvPr/>
        </p:nvSpPr>
        <p:spPr>
          <a:xfrm>
            <a:off x="2721425" y="5756275"/>
            <a:ext cx="2116200" cy="707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1ff21fb9e81_0_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300" y="421487"/>
            <a:ext cx="682409" cy="7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1ff21fb9e81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ff21fb9e81_0_210"/>
          <p:cNvSpPr txBox="1"/>
          <p:nvPr/>
        </p:nvSpPr>
        <p:spPr>
          <a:xfrm>
            <a:off x="6524000" y="4445425"/>
            <a:ext cx="4443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</a:t>
            </a:r>
            <a:r>
              <a:rPr lang="es-CO" sz="55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CÍRCULOS</a:t>
            </a:r>
            <a:endParaRPr sz="55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92" name="Google Shape;192;g1ff21fb9e81_0_210"/>
          <p:cNvSpPr/>
          <p:nvPr/>
        </p:nvSpPr>
        <p:spPr>
          <a:xfrm>
            <a:off x="9239250" y="3833075"/>
            <a:ext cx="2571900" cy="2571900"/>
          </a:xfrm>
          <a:prstGeom prst="ellipse">
            <a:avLst/>
          </a:prstGeom>
          <a:noFill/>
          <a:ln cap="flat" cmpd="sng" w="19050">
            <a:solidFill>
              <a:srgbClr val="6BE8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1ff21fb9e81_0_210"/>
          <p:cNvPicPr preferRelativeResize="0"/>
          <p:nvPr/>
        </p:nvPicPr>
        <p:blipFill rotWithShape="1">
          <a:blip r:embed="rId4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ff21fb9e81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498" y="1621093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ff21fb9e81_0_93"/>
          <p:cNvSpPr/>
          <p:nvPr/>
        </p:nvSpPr>
        <p:spPr>
          <a:xfrm>
            <a:off x="6340925" y="2245175"/>
            <a:ext cx="4572000" cy="28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ff21fb9e81_0_93"/>
          <p:cNvSpPr/>
          <p:nvPr/>
        </p:nvSpPr>
        <p:spPr>
          <a:xfrm>
            <a:off x="0" y="0"/>
            <a:ext cx="5320500" cy="6858000"/>
          </a:xfrm>
          <a:prstGeom prst="round1Rect">
            <a:avLst>
              <a:gd fmla="val 27571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1ff21fb9e81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ff21fb9e81_0_93"/>
          <p:cNvPicPr preferRelativeResize="0"/>
          <p:nvPr/>
        </p:nvPicPr>
        <p:blipFill rotWithShape="1">
          <a:blip r:embed="rId5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ff21fb9e81_0_93"/>
          <p:cNvSpPr txBox="1"/>
          <p:nvPr/>
        </p:nvSpPr>
        <p:spPr>
          <a:xfrm>
            <a:off x="1462175" y="540200"/>
            <a:ext cx="463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UN </a:t>
            </a: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CÍRCULO</a:t>
            </a: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:</a:t>
            </a:r>
            <a:endParaRPr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04" name="Google Shape;204;g1ff21fb9e81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900" y="3306048"/>
            <a:ext cx="5320499" cy="1702353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580000" dist="95250">
              <a:srgbClr val="000000">
                <a:alpha val="35000"/>
              </a:srgbClr>
            </a:outerShdw>
          </a:effectLst>
        </p:spPr>
      </p:pic>
      <p:sp>
        <p:nvSpPr>
          <p:cNvPr id="205" name="Google Shape;205;g1ff21fb9e81_0_93"/>
          <p:cNvSpPr txBox="1"/>
          <p:nvPr/>
        </p:nvSpPr>
        <p:spPr>
          <a:xfrm>
            <a:off x="425900" y="1544225"/>
            <a:ext cx="46347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rgbClr val="0197AF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Para dibujar un círculo,</a:t>
            </a:r>
            <a:r>
              <a:rPr lang="es-CO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necesita sus coordenadas centrales y su radio. Dibujaremos un círculo dentro del rectángulo dibujado arriba.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6" name="Google Shape;206;g1ff21fb9e81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0800" y="2355375"/>
            <a:ext cx="2632251" cy="274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ff21fb9e81_0_93"/>
          <p:cNvSpPr/>
          <p:nvPr/>
        </p:nvSpPr>
        <p:spPr>
          <a:xfrm>
            <a:off x="507550" y="466700"/>
            <a:ext cx="639600" cy="639600"/>
          </a:xfrm>
          <a:prstGeom prst="ellipse">
            <a:avLst/>
          </a:prstGeom>
          <a:solidFill>
            <a:srgbClr val="6BE8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1ff21fb9e81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498" y="1621093"/>
            <a:ext cx="6875545" cy="574998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ff21fb9e81_0_112"/>
          <p:cNvSpPr/>
          <p:nvPr/>
        </p:nvSpPr>
        <p:spPr>
          <a:xfrm>
            <a:off x="6340925" y="2245175"/>
            <a:ext cx="4572000" cy="285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ff21fb9e81_0_112"/>
          <p:cNvSpPr/>
          <p:nvPr/>
        </p:nvSpPr>
        <p:spPr>
          <a:xfrm>
            <a:off x="0" y="0"/>
            <a:ext cx="5320500" cy="6858000"/>
          </a:xfrm>
          <a:prstGeom prst="round1Rect">
            <a:avLst>
              <a:gd fmla="val 27571" name="adj"/>
            </a:avLst>
          </a:prstGeom>
          <a:solidFill>
            <a:srgbClr val="0197A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1ff21fb9e81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-1"/>
            <a:ext cx="6457941" cy="14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ff21fb9e81_0_112"/>
          <p:cNvPicPr preferRelativeResize="0"/>
          <p:nvPr/>
        </p:nvPicPr>
        <p:blipFill rotWithShape="1">
          <a:blip r:embed="rId5">
            <a:alphaModFix/>
          </a:blip>
          <a:srcRect b="38196" l="5655" r="5558" t="37960"/>
          <a:stretch/>
        </p:blipFill>
        <p:spPr>
          <a:xfrm>
            <a:off x="9504949" y="376036"/>
            <a:ext cx="1716058" cy="4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ff21fb9e81_0_112"/>
          <p:cNvSpPr txBox="1"/>
          <p:nvPr/>
        </p:nvSpPr>
        <p:spPr>
          <a:xfrm>
            <a:off x="1462175" y="540200"/>
            <a:ext cx="463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DIBUJAR UN CÍRCULO:</a:t>
            </a:r>
            <a:endParaRPr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18" name="Google Shape;218;g1ff21fb9e81_0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876" y="2978913"/>
            <a:ext cx="5320500" cy="1690722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580000" dist="95250">
              <a:srgbClr val="000000">
                <a:alpha val="35000"/>
              </a:srgbClr>
            </a:outerShdw>
          </a:effectLst>
        </p:spPr>
      </p:pic>
      <p:pic>
        <p:nvPicPr>
          <p:cNvPr id="219" name="Google Shape;219;g1ff21fb9e81_0_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1902" y="2394896"/>
            <a:ext cx="2470049" cy="25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ff21fb9e81_0_112"/>
          <p:cNvSpPr/>
          <p:nvPr/>
        </p:nvSpPr>
        <p:spPr>
          <a:xfrm>
            <a:off x="507550" y="466700"/>
            <a:ext cx="639600" cy="639600"/>
          </a:xfrm>
          <a:prstGeom prst="ellipse">
            <a:avLst/>
          </a:prstGeom>
          <a:solidFill>
            <a:srgbClr val="6BE8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2024-04-09T15:49:17Z</dcterms:created>
  <dc:creator>NATALIA</dc:creator>
</cp:coreProperties>
</file>